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ela Gothic One"/>
      <p:regular r:id="rId15"/>
    </p:embeddedFont>
    <p:embeddedFont>
      <p:font typeface="Dela Gothic One"/>
      <p:regular r:id="rId16"/>
    </p:embeddedFont>
    <p:embeddedFont>
      <p:font typeface="DM Sans"/>
      <p:regular r:id="rId17"/>
    </p:embeddedFont>
    <p:embeddedFont>
      <p:font typeface="DM Sans"/>
      <p:regular r:id="rId18"/>
    </p:embeddedFont>
    <p:embeddedFont>
      <p:font typeface="DM Sans"/>
      <p:regular r:id="rId19"/>
    </p:embeddedFont>
    <p:embeddedFont>
      <p:font typeface="DM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61329"/>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Phishing Awareness Training</a:t>
            </a:r>
            <a:endParaRPr lang="en-US" sz="4450" dirty="0"/>
          </a:p>
        </p:txBody>
      </p:sp>
      <p:sp>
        <p:nvSpPr>
          <p:cNvPr id="4" name="Text 1"/>
          <p:cNvSpPr/>
          <p:nvPr/>
        </p:nvSpPr>
        <p:spPr>
          <a:xfrm>
            <a:off x="6244709" y="3811667"/>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This training will cover the fundamentals of phishing and equip you with the knowledge to recognize and avoid these attacks. You will learn to spot phishing emails, websites, and social engineering techniques. The goal is to make you a more secure user, better equipped to protect yourself and our organization from malicious actors.</a:t>
            </a:r>
            <a:endParaRPr lang="en-US" sz="1700" dirty="0"/>
          </a:p>
        </p:txBody>
      </p:sp>
      <p:sp>
        <p:nvSpPr>
          <p:cNvPr id="5" name="Shape 2"/>
          <p:cNvSpPr/>
          <p:nvPr/>
        </p:nvSpPr>
        <p:spPr>
          <a:xfrm>
            <a:off x="6244709" y="5805130"/>
            <a:ext cx="346591" cy="346591"/>
          </a:xfrm>
          <a:prstGeom prst="roundRect">
            <a:avLst>
              <a:gd name="adj" fmla="val 26380043"/>
            </a:avLst>
          </a:prstGeom>
          <a:solidFill>
            <a:srgbClr val="B437A0"/>
          </a:solidFill>
          <a:ln w="7620">
            <a:solidFill>
              <a:srgbClr val="FFFFFF"/>
            </a:solidFill>
            <a:prstDash val="solid"/>
          </a:ln>
        </p:spPr>
      </p:sp>
      <p:sp>
        <p:nvSpPr>
          <p:cNvPr id="6" name="Text 3"/>
          <p:cNvSpPr/>
          <p:nvPr/>
        </p:nvSpPr>
        <p:spPr>
          <a:xfrm>
            <a:off x="6347460" y="5929670"/>
            <a:ext cx="141089"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DM Sans Medium" pitchFamily="34" charset="0"/>
                <a:ea typeface="DM Sans Medium" pitchFamily="34" charset="-122"/>
                <a:cs typeface="DM Sans Medium" pitchFamily="34" charset="-120"/>
              </a:rPr>
              <a:t>PM</a:t>
            </a:r>
            <a:endParaRPr lang="en-US" sz="750" dirty="0"/>
          </a:p>
        </p:txBody>
      </p:sp>
      <p:sp>
        <p:nvSpPr>
          <p:cNvPr id="7" name="Text 4"/>
          <p:cNvSpPr/>
          <p:nvPr/>
        </p:nvSpPr>
        <p:spPr>
          <a:xfrm>
            <a:off x="6699528" y="5788938"/>
            <a:ext cx="2140029"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Prajwal Mane</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592252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Phishing?</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Definition</a:t>
            </a:r>
            <a:endParaRPr lang="en-US" sz="2200" dirty="0"/>
          </a:p>
        </p:txBody>
      </p:sp>
      <p:sp>
        <p:nvSpPr>
          <p:cNvPr id="4" name="Text 2"/>
          <p:cNvSpPr/>
          <p:nvPr/>
        </p:nvSpPr>
        <p:spPr>
          <a:xfrm>
            <a:off x="75830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Phishing is a type of social engineering attack. It uses deceptive emails, websites, or messages to trick you into revealing personal or sensitive information.</a:t>
            </a:r>
            <a:endParaRPr lang="en-US" sz="1700" dirty="0"/>
          </a:p>
        </p:txBody>
      </p:sp>
      <p:sp>
        <p:nvSpPr>
          <p:cNvPr id="5" name="Text 3"/>
          <p:cNvSpPr/>
          <p:nvPr/>
        </p:nvSpPr>
        <p:spPr>
          <a:xfrm>
            <a:off x="7587139"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Goal</a:t>
            </a:r>
            <a:endParaRPr lang="en-US" sz="2200" dirty="0"/>
          </a:p>
        </p:txBody>
      </p:sp>
      <p:sp>
        <p:nvSpPr>
          <p:cNvPr id="6" name="Text 4"/>
          <p:cNvSpPr/>
          <p:nvPr/>
        </p:nvSpPr>
        <p:spPr>
          <a:xfrm>
            <a:off x="758713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Phishers aim to steal your passwords, credit card numbers, or other valuable information. They use this information to gain access to your accounts or commit fraud.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789402"/>
            <a:ext cx="8822412"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Types of Phishing Attacks</a:t>
            </a:r>
            <a:endParaRPr lang="en-US" sz="4450" dirty="0"/>
          </a:p>
        </p:txBody>
      </p:sp>
      <p:sp>
        <p:nvSpPr>
          <p:cNvPr id="4" name="Shape 1"/>
          <p:cNvSpPr/>
          <p:nvPr/>
        </p:nvSpPr>
        <p:spPr>
          <a:xfrm>
            <a:off x="758309" y="4827032"/>
            <a:ext cx="4226838" cy="2321362"/>
          </a:xfrm>
          <a:prstGeom prst="roundRect">
            <a:avLst>
              <a:gd name="adj" fmla="val 3920"/>
            </a:avLst>
          </a:prstGeom>
          <a:solidFill>
            <a:srgbClr val="740B0B"/>
          </a:solidFill>
          <a:ln w="7620">
            <a:solidFill>
              <a:srgbClr val="8D2424"/>
            </a:solidFill>
            <a:prstDash val="solid"/>
          </a:ln>
        </p:spPr>
      </p:sp>
      <p:sp>
        <p:nvSpPr>
          <p:cNvPr id="5" name="Text 2"/>
          <p:cNvSpPr/>
          <p:nvPr/>
        </p:nvSpPr>
        <p:spPr>
          <a:xfrm>
            <a:off x="982504" y="5051227"/>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Email Phishing</a:t>
            </a:r>
            <a:endParaRPr lang="en-US" sz="2200" dirty="0"/>
          </a:p>
        </p:txBody>
      </p:sp>
      <p:sp>
        <p:nvSpPr>
          <p:cNvPr id="6" name="Text 3"/>
          <p:cNvSpPr/>
          <p:nvPr/>
        </p:nvSpPr>
        <p:spPr>
          <a:xfrm>
            <a:off x="982504" y="5537359"/>
            <a:ext cx="3778448"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This is the most common type of phishing attack. It uses emails that appear to be from a legitimate source.</a:t>
            </a:r>
            <a:endParaRPr lang="en-US" sz="1700" dirty="0"/>
          </a:p>
        </p:txBody>
      </p:sp>
      <p:sp>
        <p:nvSpPr>
          <p:cNvPr id="7" name="Shape 4"/>
          <p:cNvSpPr/>
          <p:nvPr/>
        </p:nvSpPr>
        <p:spPr>
          <a:xfrm>
            <a:off x="5201722" y="4827032"/>
            <a:ext cx="4226838" cy="2321362"/>
          </a:xfrm>
          <a:prstGeom prst="roundRect">
            <a:avLst>
              <a:gd name="adj" fmla="val 3920"/>
            </a:avLst>
          </a:prstGeom>
          <a:solidFill>
            <a:srgbClr val="740B0B"/>
          </a:solidFill>
          <a:ln w="7620">
            <a:solidFill>
              <a:srgbClr val="8D2424"/>
            </a:solidFill>
            <a:prstDash val="solid"/>
          </a:ln>
        </p:spPr>
      </p:sp>
      <p:sp>
        <p:nvSpPr>
          <p:cNvPr id="8" name="Text 5"/>
          <p:cNvSpPr/>
          <p:nvPr/>
        </p:nvSpPr>
        <p:spPr>
          <a:xfrm>
            <a:off x="5425916" y="5051227"/>
            <a:ext cx="2891195"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Website Phishing</a:t>
            </a:r>
            <a:endParaRPr lang="en-US" sz="2200" dirty="0"/>
          </a:p>
        </p:txBody>
      </p:sp>
      <p:sp>
        <p:nvSpPr>
          <p:cNvPr id="9" name="Text 6"/>
          <p:cNvSpPr/>
          <p:nvPr/>
        </p:nvSpPr>
        <p:spPr>
          <a:xfrm>
            <a:off x="5425916" y="5537359"/>
            <a:ext cx="3778448"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Phishers create fake websites that look like legitimate websites, such as banks or online stores.</a:t>
            </a:r>
            <a:endParaRPr lang="en-US" sz="1700" dirty="0"/>
          </a:p>
        </p:txBody>
      </p:sp>
      <p:sp>
        <p:nvSpPr>
          <p:cNvPr id="10" name="Shape 7"/>
          <p:cNvSpPr/>
          <p:nvPr/>
        </p:nvSpPr>
        <p:spPr>
          <a:xfrm>
            <a:off x="9645134" y="4827032"/>
            <a:ext cx="4226838" cy="2321362"/>
          </a:xfrm>
          <a:prstGeom prst="roundRect">
            <a:avLst>
              <a:gd name="adj" fmla="val 3920"/>
            </a:avLst>
          </a:prstGeom>
          <a:solidFill>
            <a:srgbClr val="740B0B"/>
          </a:solidFill>
          <a:ln w="7620">
            <a:solidFill>
              <a:srgbClr val="8D2424"/>
            </a:solidFill>
            <a:prstDash val="solid"/>
          </a:ln>
        </p:spPr>
      </p:sp>
      <p:sp>
        <p:nvSpPr>
          <p:cNvPr id="11" name="Text 8"/>
          <p:cNvSpPr/>
          <p:nvPr/>
        </p:nvSpPr>
        <p:spPr>
          <a:xfrm>
            <a:off x="9869329" y="5051227"/>
            <a:ext cx="3173968"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Social Engineering</a:t>
            </a:r>
            <a:endParaRPr lang="en-US" sz="2200" dirty="0"/>
          </a:p>
        </p:txBody>
      </p:sp>
      <p:sp>
        <p:nvSpPr>
          <p:cNvPr id="12" name="Text 9"/>
          <p:cNvSpPr/>
          <p:nvPr/>
        </p:nvSpPr>
        <p:spPr>
          <a:xfrm>
            <a:off x="9869329" y="5537359"/>
            <a:ext cx="3778448"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Phishers use social interaction to gain your trust and obtain your personal information.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418523"/>
            <a:ext cx="9492853"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to Spot Phishing Emails</a:t>
            </a:r>
            <a:endParaRPr lang="en-US" sz="4450" dirty="0"/>
          </a:p>
        </p:txBody>
      </p:sp>
      <p:sp>
        <p:nvSpPr>
          <p:cNvPr id="4" name="Shape 1"/>
          <p:cNvSpPr/>
          <p:nvPr/>
        </p:nvSpPr>
        <p:spPr>
          <a:xfrm>
            <a:off x="758309" y="4699873"/>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901422" y="4772501"/>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4699873"/>
            <a:ext cx="3188137"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Suspicious Sender</a:t>
            </a:r>
            <a:endParaRPr lang="en-US" sz="2200" dirty="0"/>
          </a:p>
        </p:txBody>
      </p:sp>
      <p:sp>
        <p:nvSpPr>
          <p:cNvPr id="7" name="Text 4"/>
          <p:cNvSpPr/>
          <p:nvPr/>
        </p:nvSpPr>
        <p:spPr>
          <a:xfrm>
            <a:off x="1462326" y="5186005"/>
            <a:ext cx="5744647"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email address may be misspelled or look slightly different than expected.</a:t>
            </a:r>
            <a:endParaRPr lang="en-US" sz="1700" dirty="0"/>
          </a:p>
        </p:txBody>
      </p:sp>
      <p:sp>
        <p:nvSpPr>
          <p:cNvPr id="8" name="Shape 5"/>
          <p:cNvSpPr/>
          <p:nvPr/>
        </p:nvSpPr>
        <p:spPr>
          <a:xfrm>
            <a:off x="7423547" y="4699873"/>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7524393" y="4772501"/>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8127563" y="4699873"/>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Urgent Tone</a:t>
            </a:r>
            <a:endParaRPr lang="en-US" sz="2200" dirty="0"/>
          </a:p>
        </p:txBody>
      </p:sp>
      <p:sp>
        <p:nvSpPr>
          <p:cNvPr id="11" name="Text 8"/>
          <p:cNvSpPr/>
          <p:nvPr/>
        </p:nvSpPr>
        <p:spPr>
          <a:xfrm>
            <a:off x="8127563" y="5186005"/>
            <a:ext cx="5744647"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Phishing emails often use a sense of urgency to pressure you into acting quickly.</a:t>
            </a:r>
            <a:endParaRPr lang="en-US" sz="1700" dirty="0"/>
          </a:p>
        </p:txBody>
      </p:sp>
      <p:sp>
        <p:nvSpPr>
          <p:cNvPr id="12" name="Shape 9"/>
          <p:cNvSpPr/>
          <p:nvPr/>
        </p:nvSpPr>
        <p:spPr>
          <a:xfrm>
            <a:off x="758309" y="6339721"/>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51297" y="6412349"/>
            <a:ext cx="30134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6339721"/>
            <a:ext cx="3812381"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Unprofessional Design</a:t>
            </a:r>
            <a:endParaRPr lang="en-US" sz="2200" dirty="0"/>
          </a:p>
        </p:txBody>
      </p:sp>
      <p:sp>
        <p:nvSpPr>
          <p:cNvPr id="15" name="Text 12"/>
          <p:cNvSpPr/>
          <p:nvPr/>
        </p:nvSpPr>
        <p:spPr>
          <a:xfrm>
            <a:off x="1462326" y="6825853"/>
            <a:ext cx="5744647"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email may have poor grammar, typos, or inconsistent formatting.</a:t>
            </a:r>
            <a:endParaRPr lang="en-US" sz="1700" dirty="0"/>
          </a:p>
        </p:txBody>
      </p:sp>
      <p:sp>
        <p:nvSpPr>
          <p:cNvPr id="16" name="Shape 13"/>
          <p:cNvSpPr/>
          <p:nvPr/>
        </p:nvSpPr>
        <p:spPr>
          <a:xfrm>
            <a:off x="7423547" y="6339721"/>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7509272" y="6412349"/>
            <a:ext cx="315992"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5"/>
          <p:cNvSpPr/>
          <p:nvPr/>
        </p:nvSpPr>
        <p:spPr>
          <a:xfrm>
            <a:off x="8127563" y="6339721"/>
            <a:ext cx="2880955"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Suspicious Links</a:t>
            </a:r>
            <a:endParaRPr lang="en-US" sz="2200" dirty="0"/>
          </a:p>
        </p:txBody>
      </p:sp>
      <p:sp>
        <p:nvSpPr>
          <p:cNvPr id="19" name="Text 16"/>
          <p:cNvSpPr/>
          <p:nvPr/>
        </p:nvSpPr>
        <p:spPr>
          <a:xfrm>
            <a:off x="8127563" y="6825853"/>
            <a:ext cx="5744647"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Links in the email may lead to a fake website or a malicious website that downloads malware.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100"/>
          </a:xfrm>
          <a:prstGeom prst="rect">
            <a:avLst/>
          </a:prstGeom>
        </p:spPr>
      </p:pic>
      <p:sp>
        <p:nvSpPr>
          <p:cNvPr id="3" name="Text 0"/>
          <p:cNvSpPr/>
          <p:nvPr/>
        </p:nvSpPr>
        <p:spPr>
          <a:xfrm>
            <a:off x="6220182" y="576501"/>
            <a:ext cx="7676436" cy="1379220"/>
          </a:xfrm>
          <a:prstGeom prst="rect">
            <a:avLst/>
          </a:prstGeom>
          <a:noFill/>
          <a:ln/>
        </p:spPr>
        <p:txBody>
          <a:bodyPr wrap="square" lIns="0" tIns="0" rIns="0" bIns="0" rtlCol="0" anchor="t"/>
          <a:lstStyle/>
          <a:p>
            <a:pPr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How to Spot Phishing Websites</a:t>
            </a:r>
            <a:endParaRPr lang="en-US" sz="4300" dirty="0"/>
          </a:p>
        </p:txBody>
      </p:sp>
      <p:pic>
        <p:nvPicPr>
          <p:cNvPr id="4" name="Image 1" descr="preencoded.png">    </p:cNvPr>
          <p:cNvPicPr>
            <a:picLocks noChangeAspect="1"/>
          </p:cNvPicPr>
          <p:nvPr/>
        </p:nvPicPr>
        <p:blipFill>
          <a:blip r:embed="rId2"/>
          <a:stretch>
            <a:fillRect/>
          </a:stretch>
        </p:blipFill>
        <p:spPr>
          <a:xfrm>
            <a:off x="6220182" y="2270165"/>
            <a:ext cx="524113" cy="524113"/>
          </a:xfrm>
          <a:prstGeom prst="rect">
            <a:avLst/>
          </a:prstGeom>
        </p:spPr>
      </p:pic>
      <p:sp>
        <p:nvSpPr>
          <p:cNvPr id="5" name="Text 1"/>
          <p:cNvSpPr/>
          <p:nvPr/>
        </p:nvSpPr>
        <p:spPr>
          <a:xfrm>
            <a:off x="6220182" y="3003947"/>
            <a:ext cx="2785348"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Website Address</a:t>
            </a:r>
            <a:endParaRPr lang="en-US" sz="2150" dirty="0"/>
          </a:p>
        </p:txBody>
      </p:sp>
      <p:sp>
        <p:nvSpPr>
          <p:cNvPr id="6" name="Text 2"/>
          <p:cNvSpPr/>
          <p:nvPr/>
        </p:nvSpPr>
        <p:spPr>
          <a:xfrm>
            <a:off x="6220182" y="3474482"/>
            <a:ext cx="3680936" cy="1006197"/>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The website address may look slightly different from the real website address.</a:t>
            </a:r>
            <a:endParaRPr lang="en-US" sz="1650" dirty="0"/>
          </a:p>
        </p:txBody>
      </p:sp>
      <p:pic>
        <p:nvPicPr>
          <p:cNvPr id="7" name="Image 2" descr="preencoded.png">    </p:cNvPr>
          <p:cNvPicPr>
            <a:picLocks noChangeAspect="1"/>
          </p:cNvPicPr>
          <p:nvPr/>
        </p:nvPicPr>
        <p:blipFill>
          <a:blip r:embed="rId3"/>
          <a:stretch>
            <a:fillRect/>
          </a:stretch>
        </p:blipFill>
        <p:spPr>
          <a:xfrm>
            <a:off x="10215563" y="2270165"/>
            <a:ext cx="524113" cy="524113"/>
          </a:xfrm>
          <a:prstGeom prst="rect">
            <a:avLst/>
          </a:prstGeom>
        </p:spPr>
      </p:pic>
      <p:sp>
        <p:nvSpPr>
          <p:cNvPr id="8" name="Text 3"/>
          <p:cNvSpPr/>
          <p:nvPr/>
        </p:nvSpPr>
        <p:spPr>
          <a:xfrm>
            <a:off x="10215563" y="3003947"/>
            <a:ext cx="3308152"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Security Certificate</a:t>
            </a:r>
            <a:endParaRPr lang="en-US" sz="2150" dirty="0"/>
          </a:p>
        </p:txBody>
      </p:sp>
      <p:sp>
        <p:nvSpPr>
          <p:cNvPr id="9" name="Text 4"/>
          <p:cNvSpPr/>
          <p:nvPr/>
        </p:nvSpPr>
        <p:spPr>
          <a:xfrm>
            <a:off x="10215563" y="3474482"/>
            <a:ext cx="3681055" cy="1341596"/>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The website may not have a valid security certificate, which is indicated by a padlock icon in the browser address bar.</a:t>
            </a:r>
            <a:endParaRPr lang="en-US" sz="1650" dirty="0"/>
          </a:p>
        </p:txBody>
      </p:sp>
      <p:pic>
        <p:nvPicPr>
          <p:cNvPr id="10" name="Image 3" descr="preencoded.png">    </p:cNvPr>
          <p:cNvPicPr>
            <a:picLocks noChangeAspect="1"/>
          </p:cNvPicPr>
          <p:nvPr/>
        </p:nvPicPr>
        <p:blipFill>
          <a:blip r:embed="rId4"/>
          <a:stretch>
            <a:fillRect/>
          </a:stretch>
        </p:blipFill>
        <p:spPr>
          <a:xfrm>
            <a:off x="6220182" y="5445085"/>
            <a:ext cx="524113" cy="524113"/>
          </a:xfrm>
          <a:prstGeom prst="rect">
            <a:avLst/>
          </a:prstGeom>
        </p:spPr>
      </p:pic>
      <p:sp>
        <p:nvSpPr>
          <p:cNvPr id="11" name="Text 5"/>
          <p:cNvSpPr/>
          <p:nvPr/>
        </p:nvSpPr>
        <p:spPr>
          <a:xfrm>
            <a:off x="6220182" y="6178868"/>
            <a:ext cx="2758797"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Website Content</a:t>
            </a:r>
            <a:endParaRPr lang="en-US" sz="2150" dirty="0"/>
          </a:p>
        </p:txBody>
      </p:sp>
      <p:sp>
        <p:nvSpPr>
          <p:cNvPr id="12" name="Text 6"/>
          <p:cNvSpPr/>
          <p:nvPr/>
        </p:nvSpPr>
        <p:spPr>
          <a:xfrm>
            <a:off x="6220182" y="6649403"/>
            <a:ext cx="3680936" cy="1006197"/>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The website may have grammatical errors, typos, or inconsistencies in the design or content.</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04004"/>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Common Social Engineering Tactics</a:t>
            </a:r>
            <a:endParaRPr lang="en-US" sz="4450" dirty="0"/>
          </a:p>
        </p:txBody>
      </p:sp>
      <p:sp>
        <p:nvSpPr>
          <p:cNvPr id="4" name="Shape 1"/>
          <p:cNvSpPr/>
          <p:nvPr/>
        </p:nvSpPr>
        <p:spPr>
          <a:xfrm>
            <a:off x="1067991" y="2354342"/>
            <a:ext cx="30480" cy="5271254"/>
          </a:xfrm>
          <a:prstGeom prst="roundRect">
            <a:avLst>
              <a:gd name="adj" fmla="val 298550"/>
            </a:avLst>
          </a:prstGeom>
          <a:solidFill>
            <a:srgbClr val="8D2424"/>
          </a:solidFill>
          <a:ln/>
        </p:spPr>
      </p:sp>
      <p:sp>
        <p:nvSpPr>
          <p:cNvPr id="5" name="Shape 2"/>
          <p:cNvSpPr/>
          <p:nvPr/>
        </p:nvSpPr>
        <p:spPr>
          <a:xfrm>
            <a:off x="1296472" y="2826544"/>
            <a:ext cx="758309" cy="30480"/>
          </a:xfrm>
          <a:prstGeom prst="roundRect">
            <a:avLst>
              <a:gd name="adj" fmla="val 298550"/>
            </a:avLst>
          </a:prstGeom>
          <a:solidFill>
            <a:srgbClr val="8D2424"/>
          </a:solidFill>
          <a:ln/>
        </p:spPr>
      </p:sp>
      <p:sp>
        <p:nvSpPr>
          <p:cNvPr id="6" name="Shape 3"/>
          <p:cNvSpPr/>
          <p:nvPr/>
        </p:nvSpPr>
        <p:spPr>
          <a:xfrm>
            <a:off x="839510" y="2598063"/>
            <a:ext cx="487442" cy="487442"/>
          </a:xfrm>
          <a:prstGeom prst="roundRect">
            <a:avLst>
              <a:gd name="adj" fmla="val 18669"/>
            </a:avLst>
          </a:prstGeom>
          <a:solidFill>
            <a:srgbClr val="740B0B"/>
          </a:solidFill>
          <a:ln w="7620">
            <a:solidFill>
              <a:srgbClr val="8D2424"/>
            </a:solidFill>
            <a:prstDash val="solid"/>
          </a:ln>
        </p:spPr>
      </p:sp>
      <p:sp>
        <p:nvSpPr>
          <p:cNvPr id="7" name="Text 4"/>
          <p:cNvSpPr/>
          <p:nvPr/>
        </p:nvSpPr>
        <p:spPr>
          <a:xfrm>
            <a:off x="982623" y="2670691"/>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8" name="Text 5"/>
          <p:cNvSpPr/>
          <p:nvPr/>
        </p:nvSpPr>
        <p:spPr>
          <a:xfrm>
            <a:off x="2274808" y="257091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Pretexting</a:t>
            </a:r>
            <a:endParaRPr lang="en-US" sz="2200" dirty="0"/>
          </a:p>
        </p:txBody>
      </p:sp>
      <p:sp>
        <p:nvSpPr>
          <p:cNvPr id="9" name="Text 6"/>
          <p:cNvSpPr/>
          <p:nvPr/>
        </p:nvSpPr>
        <p:spPr>
          <a:xfrm>
            <a:off x="2274808" y="3057049"/>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Phishers create a believable story to convince you to give them information.</a:t>
            </a:r>
            <a:endParaRPr lang="en-US" sz="1700" dirty="0"/>
          </a:p>
        </p:txBody>
      </p:sp>
      <p:sp>
        <p:nvSpPr>
          <p:cNvPr id="10" name="Shape 7"/>
          <p:cNvSpPr/>
          <p:nvPr/>
        </p:nvSpPr>
        <p:spPr>
          <a:xfrm>
            <a:off x="1296472" y="4655820"/>
            <a:ext cx="758309" cy="30480"/>
          </a:xfrm>
          <a:prstGeom prst="roundRect">
            <a:avLst>
              <a:gd name="adj" fmla="val 298550"/>
            </a:avLst>
          </a:prstGeom>
          <a:solidFill>
            <a:srgbClr val="8D2424"/>
          </a:solidFill>
          <a:ln/>
        </p:spPr>
      </p:sp>
      <p:sp>
        <p:nvSpPr>
          <p:cNvPr id="11" name="Shape 8"/>
          <p:cNvSpPr/>
          <p:nvPr/>
        </p:nvSpPr>
        <p:spPr>
          <a:xfrm>
            <a:off x="839510" y="4427339"/>
            <a:ext cx="487442" cy="487442"/>
          </a:xfrm>
          <a:prstGeom prst="roundRect">
            <a:avLst>
              <a:gd name="adj" fmla="val 18669"/>
            </a:avLst>
          </a:prstGeom>
          <a:solidFill>
            <a:srgbClr val="740B0B"/>
          </a:solidFill>
          <a:ln w="7620">
            <a:solidFill>
              <a:srgbClr val="8D2424"/>
            </a:solidFill>
            <a:prstDash val="solid"/>
          </a:ln>
        </p:spPr>
      </p:sp>
      <p:sp>
        <p:nvSpPr>
          <p:cNvPr id="12" name="Text 9"/>
          <p:cNvSpPr/>
          <p:nvPr/>
        </p:nvSpPr>
        <p:spPr>
          <a:xfrm>
            <a:off x="940356" y="4499967"/>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3" name="Text 10"/>
          <p:cNvSpPr/>
          <p:nvPr/>
        </p:nvSpPr>
        <p:spPr>
          <a:xfrm>
            <a:off x="2274808" y="440019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Baiting</a:t>
            </a:r>
            <a:endParaRPr lang="en-US" sz="2200" dirty="0"/>
          </a:p>
        </p:txBody>
      </p:sp>
      <p:sp>
        <p:nvSpPr>
          <p:cNvPr id="14" name="Text 11"/>
          <p:cNvSpPr/>
          <p:nvPr/>
        </p:nvSpPr>
        <p:spPr>
          <a:xfrm>
            <a:off x="2274808" y="4886325"/>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They offer you something desirable, such as a free gift or a prize, in exchange for your information.</a:t>
            </a:r>
            <a:endParaRPr lang="en-US" sz="1700" dirty="0"/>
          </a:p>
        </p:txBody>
      </p:sp>
      <p:sp>
        <p:nvSpPr>
          <p:cNvPr id="15" name="Shape 12"/>
          <p:cNvSpPr/>
          <p:nvPr/>
        </p:nvSpPr>
        <p:spPr>
          <a:xfrm>
            <a:off x="1296472" y="6485096"/>
            <a:ext cx="758309" cy="30480"/>
          </a:xfrm>
          <a:prstGeom prst="roundRect">
            <a:avLst>
              <a:gd name="adj" fmla="val 298550"/>
            </a:avLst>
          </a:prstGeom>
          <a:solidFill>
            <a:srgbClr val="8D2424"/>
          </a:solidFill>
          <a:ln/>
        </p:spPr>
      </p:sp>
      <p:sp>
        <p:nvSpPr>
          <p:cNvPr id="16" name="Shape 13"/>
          <p:cNvSpPr/>
          <p:nvPr/>
        </p:nvSpPr>
        <p:spPr>
          <a:xfrm>
            <a:off x="839510" y="6256615"/>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932498" y="6329243"/>
            <a:ext cx="30134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8" name="Text 15"/>
          <p:cNvSpPr/>
          <p:nvPr/>
        </p:nvSpPr>
        <p:spPr>
          <a:xfrm>
            <a:off x="2274808" y="622946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Scare Tactics</a:t>
            </a:r>
            <a:endParaRPr lang="en-US" sz="2200" dirty="0"/>
          </a:p>
        </p:txBody>
      </p:sp>
      <p:sp>
        <p:nvSpPr>
          <p:cNvPr id="19" name="Text 16"/>
          <p:cNvSpPr/>
          <p:nvPr/>
        </p:nvSpPr>
        <p:spPr>
          <a:xfrm>
            <a:off x="2274808" y="6715601"/>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They try to scare you into giving them information by claiming that your account is at risk or that you have a virus.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8265" y="496848"/>
            <a:ext cx="7880271" cy="1187768"/>
          </a:xfrm>
          <a:prstGeom prst="rect">
            <a:avLst/>
          </a:prstGeom>
          <a:noFill/>
          <a:ln/>
        </p:spPr>
        <p:txBody>
          <a:bodyPr wrap="square" lIns="0" tIns="0" rIns="0" bIns="0" rtlCol="0" anchor="t"/>
          <a:lstStyle/>
          <a:p>
            <a:pPr indent="0" marL="0">
              <a:lnSpc>
                <a:spcPts val="4650"/>
              </a:lnSpc>
              <a:buNone/>
            </a:pPr>
            <a:r>
              <a:rPr lang="en-US" sz="3700" dirty="0">
                <a:solidFill>
                  <a:srgbClr val="FAEBEB"/>
                </a:solidFill>
                <a:latin typeface="Dela Gothic One" pitchFamily="34" charset="0"/>
                <a:ea typeface="Dela Gothic One" pitchFamily="34" charset="-122"/>
                <a:cs typeface="Dela Gothic One" pitchFamily="34" charset="-120"/>
              </a:rPr>
              <a:t>How to Protect Yourself from Phishing</a:t>
            </a:r>
            <a:endParaRPr lang="en-US" sz="3700" dirty="0"/>
          </a:p>
        </p:txBody>
      </p:sp>
      <p:pic>
        <p:nvPicPr>
          <p:cNvPr id="4" name="Image 1" descr="preencoded.png">    </p:cNvPr>
          <p:cNvPicPr>
            <a:picLocks noChangeAspect="1"/>
          </p:cNvPicPr>
          <p:nvPr/>
        </p:nvPicPr>
        <p:blipFill>
          <a:blip r:embed="rId2"/>
          <a:stretch>
            <a:fillRect/>
          </a:stretch>
        </p:blipFill>
        <p:spPr>
          <a:xfrm>
            <a:off x="6118265" y="1955363"/>
            <a:ext cx="902732" cy="1444347"/>
          </a:xfrm>
          <a:prstGeom prst="rect">
            <a:avLst/>
          </a:prstGeom>
        </p:spPr>
      </p:pic>
      <p:sp>
        <p:nvSpPr>
          <p:cNvPr id="5" name="Text 1"/>
          <p:cNvSpPr/>
          <p:nvPr/>
        </p:nvSpPr>
        <p:spPr>
          <a:xfrm>
            <a:off x="7291745" y="2135862"/>
            <a:ext cx="2375654" cy="296823"/>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Be Suspicious</a:t>
            </a:r>
            <a:endParaRPr lang="en-US" sz="1850" dirty="0"/>
          </a:p>
        </p:txBody>
      </p:sp>
      <p:sp>
        <p:nvSpPr>
          <p:cNvPr id="6" name="Text 2"/>
          <p:cNvSpPr/>
          <p:nvPr/>
        </p:nvSpPr>
        <p:spPr>
          <a:xfrm>
            <a:off x="7291745" y="2540913"/>
            <a:ext cx="6706791" cy="288727"/>
          </a:xfrm>
          <a:prstGeom prst="rect">
            <a:avLst/>
          </a:prstGeom>
          <a:noFill/>
          <a:ln/>
        </p:spPr>
        <p:txBody>
          <a:bodyPr wrap="non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Be cautious of emails, websites, and messages that ask for personal information.</a:t>
            </a:r>
            <a:endParaRPr lang="en-US" sz="1400" dirty="0"/>
          </a:p>
        </p:txBody>
      </p:sp>
      <p:pic>
        <p:nvPicPr>
          <p:cNvPr id="7" name="Image 2" descr="preencoded.png">    </p:cNvPr>
          <p:cNvPicPr>
            <a:picLocks noChangeAspect="1"/>
          </p:cNvPicPr>
          <p:nvPr/>
        </p:nvPicPr>
        <p:blipFill>
          <a:blip r:embed="rId3"/>
          <a:stretch>
            <a:fillRect/>
          </a:stretch>
        </p:blipFill>
        <p:spPr>
          <a:xfrm>
            <a:off x="6118265" y="3399711"/>
            <a:ext cx="902732" cy="1444347"/>
          </a:xfrm>
          <a:prstGeom prst="rect">
            <a:avLst/>
          </a:prstGeom>
        </p:spPr>
      </p:pic>
      <p:sp>
        <p:nvSpPr>
          <p:cNvPr id="8" name="Text 3"/>
          <p:cNvSpPr/>
          <p:nvPr/>
        </p:nvSpPr>
        <p:spPr>
          <a:xfrm>
            <a:off x="7291745" y="3580209"/>
            <a:ext cx="2623661" cy="296823"/>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Verify Information</a:t>
            </a:r>
            <a:endParaRPr lang="en-US" sz="1850" dirty="0"/>
          </a:p>
        </p:txBody>
      </p:sp>
      <p:sp>
        <p:nvSpPr>
          <p:cNvPr id="9" name="Text 4"/>
          <p:cNvSpPr/>
          <p:nvPr/>
        </p:nvSpPr>
        <p:spPr>
          <a:xfrm>
            <a:off x="7291745" y="3985260"/>
            <a:ext cx="6706791" cy="577453"/>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Double-check the sender's address, website address, and the information requested.</a:t>
            </a:r>
            <a:endParaRPr lang="en-US" sz="1400" dirty="0"/>
          </a:p>
        </p:txBody>
      </p:sp>
      <p:pic>
        <p:nvPicPr>
          <p:cNvPr id="10" name="Image 3" descr="preencoded.png">    </p:cNvPr>
          <p:cNvPicPr>
            <a:picLocks noChangeAspect="1"/>
          </p:cNvPicPr>
          <p:nvPr/>
        </p:nvPicPr>
        <p:blipFill>
          <a:blip r:embed="rId4"/>
          <a:stretch>
            <a:fillRect/>
          </a:stretch>
        </p:blipFill>
        <p:spPr>
          <a:xfrm>
            <a:off x="6118265" y="4844058"/>
            <a:ext cx="902732" cy="1444347"/>
          </a:xfrm>
          <a:prstGeom prst="rect">
            <a:avLst/>
          </a:prstGeom>
        </p:spPr>
      </p:pic>
      <p:sp>
        <p:nvSpPr>
          <p:cNvPr id="11" name="Text 5"/>
          <p:cNvSpPr/>
          <p:nvPr/>
        </p:nvSpPr>
        <p:spPr>
          <a:xfrm>
            <a:off x="7291745" y="5024557"/>
            <a:ext cx="3209092" cy="296823"/>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Use Strong Passwords</a:t>
            </a:r>
            <a:endParaRPr lang="en-US" sz="1850" dirty="0"/>
          </a:p>
        </p:txBody>
      </p:sp>
      <p:sp>
        <p:nvSpPr>
          <p:cNvPr id="12" name="Text 6"/>
          <p:cNvSpPr/>
          <p:nvPr/>
        </p:nvSpPr>
        <p:spPr>
          <a:xfrm>
            <a:off x="7291745" y="5429607"/>
            <a:ext cx="6706791" cy="288727"/>
          </a:xfrm>
          <a:prstGeom prst="rect">
            <a:avLst/>
          </a:prstGeom>
          <a:noFill/>
          <a:ln/>
        </p:spPr>
        <p:txBody>
          <a:bodyPr wrap="non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Use strong passwords that are difficult to guess.</a:t>
            </a:r>
            <a:endParaRPr lang="en-US" sz="1400" dirty="0"/>
          </a:p>
        </p:txBody>
      </p:sp>
      <p:pic>
        <p:nvPicPr>
          <p:cNvPr id="13" name="Image 4" descr="preencoded.png">    </p:cNvPr>
          <p:cNvPicPr>
            <a:picLocks noChangeAspect="1"/>
          </p:cNvPicPr>
          <p:nvPr/>
        </p:nvPicPr>
        <p:blipFill>
          <a:blip r:embed="rId5"/>
          <a:stretch>
            <a:fillRect/>
          </a:stretch>
        </p:blipFill>
        <p:spPr>
          <a:xfrm>
            <a:off x="6118265" y="6288405"/>
            <a:ext cx="902732" cy="1444347"/>
          </a:xfrm>
          <a:prstGeom prst="rect">
            <a:avLst/>
          </a:prstGeom>
        </p:spPr>
      </p:pic>
      <p:sp>
        <p:nvSpPr>
          <p:cNvPr id="14" name="Text 7"/>
          <p:cNvSpPr/>
          <p:nvPr/>
        </p:nvSpPr>
        <p:spPr>
          <a:xfrm>
            <a:off x="7291745" y="6468904"/>
            <a:ext cx="3118247" cy="296823"/>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Update Your Software</a:t>
            </a:r>
            <a:endParaRPr lang="en-US" sz="1850" dirty="0"/>
          </a:p>
        </p:txBody>
      </p:sp>
      <p:sp>
        <p:nvSpPr>
          <p:cNvPr id="15" name="Text 8"/>
          <p:cNvSpPr/>
          <p:nvPr/>
        </p:nvSpPr>
        <p:spPr>
          <a:xfrm>
            <a:off x="7291745" y="6873954"/>
            <a:ext cx="6706791" cy="577453"/>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Keep your operating system and software up-to-date with the latest security patches.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199442"/>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Key Takeaways &amp; Next Steps</a:t>
            </a:r>
            <a:endParaRPr lang="en-US" sz="4450" dirty="0"/>
          </a:p>
        </p:txBody>
      </p:sp>
      <p:sp>
        <p:nvSpPr>
          <p:cNvPr id="4" name="Text 1"/>
          <p:cNvSpPr/>
          <p:nvPr/>
        </p:nvSpPr>
        <p:spPr>
          <a:xfrm>
            <a:off x="6244709" y="3949779"/>
            <a:ext cx="7627382"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Remember, phishing attacks are becoming increasingly sophisticated. Be vigilant, cautious, and aware of potential threats. If you are unsure about the authenticity of any communication, contact your IT department or the organization in question directly. We encourage you to share this training with your colleagues and continue to learn about phishing and cyber security threats. Stay safe!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2025-01-20T15:21:40Z</dcterms:created>
  <dcterms:modified xsi:type="dcterms:W3CDTF">2025-01-20T15:21:40Z</dcterms:modified>
</cp:coreProperties>
</file>